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788" y="133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hyperlink" Target="mailto:sidhipharmaequipments@gmail.com" TargetMode="External"/><Relationship Id="rId5" Type="http://schemas.openxmlformats.org/officeDocument/2006/relationships/hyperlink" Target="mailto:sales@sidhipharmaequiment.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990600" y="1472625"/>
            <a:ext cx="5105400" cy="584775"/>
          </a:xfrm>
          <a:prstGeom prst="rect">
            <a:avLst/>
          </a:prstGeom>
          <a:noFill/>
        </p:spPr>
        <p:txBody>
          <a:bodyPr wrap="square" rtlCol="0">
            <a:spAutoFit/>
          </a:bodyPr>
          <a:lstStyle/>
          <a:p>
            <a:pPr algn="ctr"/>
            <a:r>
              <a:rPr lang="en-US" sz="3200" b="1" dirty="0" smtClean="0">
                <a:solidFill>
                  <a:schemeClr val="bg1"/>
                </a:solidFill>
              </a:rPr>
              <a:t>DOUBBLE CONE BLENDER</a:t>
            </a:r>
            <a:endParaRPr lang="en-US" sz="3200" dirty="0">
              <a:solidFill>
                <a:schemeClr val="bg1"/>
              </a:solidFill>
            </a:endParaRPr>
          </a:p>
        </p:txBody>
      </p:sp>
      <p:pic>
        <p:nvPicPr>
          <p:cNvPr id="2050" name="Picture 2"/>
          <p:cNvPicPr>
            <a:picLocks noChangeAspect="1" noChangeArrowheads="1"/>
          </p:cNvPicPr>
          <p:nvPr/>
        </p:nvPicPr>
        <p:blipFill>
          <a:blip r:embed="rId2"/>
          <a:srcRect/>
          <a:stretch>
            <a:fillRect/>
          </a:stretch>
        </p:blipFill>
        <p:spPr bwMode="auto">
          <a:xfrm>
            <a:off x="1752601" y="2209800"/>
            <a:ext cx="3505199" cy="2819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p:cNvPicPr>
            <a:picLocks noChangeAspect="1" noChangeArrowheads="1"/>
          </p:cNvPicPr>
          <p:nvPr/>
        </p:nvPicPr>
        <p:blipFill>
          <a:blip r:embed="rId3"/>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4"/>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5"/>
              </a:rPr>
              <a:t>sales@sidhipharmaequiment.com</a:t>
            </a:r>
            <a:r>
              <a:rPr lang="en-US" sz="1200" b="1" dirty="0" smtClean="0">
                <a:solidFill>
                  <a:srgbClr val="000099"/>
                </a:solidFill>
              </a:rPr>
              <a:t>:</a:t>
            </a:r>
            <a:r>
              <a:rPr lang="en-US" sz="1200" b="1" dirty="0" smtClean="0">
                <a:solidFill>
                  <a:srgbClr val="000099"/>
                </a:solidFill>
                <a:hlinkClick r:id="rId6"/>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dirty="0" smtClean="0">
                <a:solidFill>
                  <a:srgbClr val="000099"/>
                </a:solidFill>
              </a:rPr>
              <a:t>Website: www.sidhipharmaequipment.com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09600"/>
            <a:ext cx="6019800" cy="3429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200000"/>
              </a:lnSpc>
            </a:pPr>
            <a:r>
              <a:rPr lang="en-US" sz="1600" dirty="0" smtClean="0"/>
              <a:t>Blenders are used for mixing, lubricating and blending in Pharmaceutical, Nutraceutical, Food, Chemical, cosmetics, ceramics, pesticide, plastics and other Allied industries</a:t>
            </a:r>
          </a:p>
          <a:p>
            <a:pPr>
              <a:lnSpc>
                <a:spcPct val="200000"/>
              </a:lnSpc>
            </a:pPr>
            <a:r>
              <a:rPr lang="en-US" sz="1600" dirty="0" smtClean="0"/>
              <a:t>The Double shape blenders have long two corner of product container for more rubbing and tumbler effect to the material for fast and homogenizing mixing. It can perform homogenously dry mixing of free flowing powders, granules requiring low shearing force, Mixing and Blending of particles with rapid intermixing of particles irrespective of varying specific gravities. The material is loaded into the double cone blender drum. The double blender is tumbles the material in the container and spread out. The mixing is achieved in 5 to 15 minutes with better homogeneity.</a:t>
            </a:r>
            <a:endParaRPr lang="en-US" sz="1600" dirty="0"/>
          </a:p>
        </p:txBody>
      </p:sp>
      <p:pic>
        <p:nvPicPr>
          <p:cNvPr id="3074" name="Picture 2"/>
          <p:cNvPicPr>
            <a:picLocks noChangeAspect="1" noChangeArrowheads="1"/>
          </p:cNvPicPr>
          <p:nvPr/>
        </p:nvPicPr>
        <p:blipFill>
          <a:blip r:embed="rId2"/>
          <a:srcRect r="1166" b="2632"/>
          <a:stretch>
            <a:fillRect/>
          </a:stretch>
        </p:blipFill>
        <p:spPr bwMode="auto">
          <a:xfrm>
            <a:off x="1066800" y="6477000"/>
            <a:ext cx="4876800" cy="2547582"/>
          </a:xfrm>
          <a:prstGeom prst="rect">
            <a:avLst/>
          </a:prstGeom>
          <a:noFill/>
          <a:ln w="9525">
            <a:noFill/>
            <a:miter lim="800000"/>
            <a:headEnd/>
            <a:tailEnd/>
          </a:ln>
          <a:effectLst/>
        </p:spPr>
      </p:pic>
      <p:sp>
        <p:nvSpPr>
          <p:cNvPr id="7" name="TextBox 6"/>
          <p:cNvSpPr txBox="1"/>
          <p:nvPr/>
        </p:nvSpPr>
        <p:spPr>
          <a:xfrm>
            <a:off x="228600" y="304800"/>
            <a:ext cx="2514600" cy="369332"/>
          </a:xfrm>
          <a:prstGeom prst="rect">
            <a:avLst/>
          </a:prstGeom>
          <a:noFill/>
        </p:spPr>
        <p:txBody>
          <a:bodyPr wrap="square" rtlCol="0">
            <a:spAutoFit/>
          </a:bodyPr>
          <a:lstStyle/>
          <a:p>
            <a:r>
              <a:rPr lang="en-US" b="1" u="sng" dirty="0" smtClean="0"/>
              <a:t>Double Cone Blender : </a:t>
            </a:r>
            <a:endParaRPr lang="en-US" b="1" u="sng" dirty="0"/>
          </a:p>
        </p:txBody>
      </p:sp>
      <p:pic>
        <p:nvPicPr>
          <p:cNvPr id="9" name="Picture 2"/>
          <p:cNvPicPr>
            <a:picLocks noChangeAspect="1" noChangeArrowheads="1"/>
          </p:cNvPicPr>
          <p:nvPr/>
        </p:nvPicPr>
        <p:blipFill>
          <a:blip r:embed="rId3"/>
          <a:srcRect/>
          <a:stretch>
            <a:fillRect/>
          </a:stretch>
        </p:blipFill>
        <p:spPr bwMode="auto">
          <a:xfrm>
            <a:off x="5537199" y="228600"/>
            <a:ext cx="1092201" cy="457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09600"/>
            <a:ext cx="6324600" cy="5105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t>Design is cGMP – Current Good Manufacturing Practices compliance</a:t>
            </a:r>
          </a:p>
          <a:p>
            <a:pPr>
              <a:lnSpc>
                <a:spcPct val="150000"/>
              </a:lnSpc>
              <a:buFont typeface="Wingdings" pitchFamily="2" charset="2"/>
              <a:buChar char="Ø"/>
            </a:pPr>
            <a:r>
              <a:rPr lang="en-US" dirty="0" smtClean="0"/>
              <a:t>All Product contact parts AISI 316 &amp; non contact parts AISI 304.</a:t>
            </a:r>
          </a:p>
          <a:p>
            <a:pPr>
              <a:lnSpc>
                <a:spcPct val="150000"/>
              </a:lnSpc>
              <a:buFont typeface="Wingdings" pitchFamily="2" charset="2"/>
              <a:buChar char="Ø"/>
            </a:pPr>
            <a:r>
              <a:rPr lang="en-US" dirty="0" smtClean="0"/>
              <a:t>Double Cone shape product container for Ideal dry mixer for lubrication of granules and homogenization mixing of multiple batches in to single batch.</a:t>
            </a:r>
          </a:p>
          <a:p>
            <a:pPr>
              <a:lnSpc>
                <a:spcPct val="150000"/>
              </a:lnSpc>
              <a:buFont typeface="Wingdings" pitchFamily="2" charset="2"/>
              <a:buChar char="Ø"/>
            </a:pPr>
            <a:r>
              <a:rPr lang="en-US" dirty="0" smtClean="0"/>
              <a:t>Enclosed rigid drive with reduction gear box and motor.</a:t>
            </a:r>
          </a:p>
          <a:p>
            <a:pPr>
              <a:lnSpc>
                <a:spcPct val="150000"/>
              </a:lnSpc>
              <a:buFont typeface="Wingdings" pitchFamily="2" charset="2"/>
              <a:buChar char="Ø"/>
            </a:pPr>
            <a:r>
              <a:rPr lang="en-US" dirty="0" smtClean="0"/>
              <a:t>Product container having discharge with butterfly valve and man hole.</a:t>
            </a:r>
          </a:p>
          <a:p>
            <a:pPr>
              <a:lnSpc>
                <a:spcPct val="150000"/>
              </a:lnSpc>
              <a:buFont typeface="Wingdings" pitchFamily="2" charset="2"/>
              <a:buChar char="Ø"/>
            </a:pPr>
            <a:r>
              <a:rPr lang="en-US" dirty="0" smtClean="0"/>
              <a:t>Charging hole with hinged lid with seal for charging and cleaning.</a:t>
            </a:r>
          </a:p>
          <a:p>
            <a:pPr>
              <a:lnSpc>
                <a:spcPct val="150000"/>
              </a:lnSpc>
              <a:buFont typeface="Wingdings" pitchFamily="2" charset="2"/>
              <a:buChar char="Ø"/>
            </a:pPr>
            <a:r>
              <a:rPr lang="en-US" dirty="0" smtClean="0"/>
              <a:t>The product container rotates on sped 8 RPM.</a:t>
            </a:r>
          </a:p>
          <a:p>
            <a:pPr>
              <a:lnSpc>
                <a:spcPct val="150000"/>
              </a:lnSpc>
              <a:buFont typeface="Wingdings" pitchFamily="2" charset="2"/>
              <a:buChar char="Ø"/>
            </a:pPr>
            <a:r>
              <a:rPr lang="en-US" dirty="0" smtClean="0"/>
              <a:t>Safety reeling provided for rotating area of product container.</a:t>
            </a:r>
          </a:p>
          <a:p>
            <a:pPr>
              <a:lnSpc>
                <a:spcPct val="150000"/>
              </a:lnSpc>
              <a:buFont typeface="Wingdings" pitchFamily="2" charset="2"/>
              <a:buChar char="Ø"/>
            </a:pPr>
            <a:r>
              <a:rPr lang="en-US" dirty="0" smtClean="0"/>
              <a:t>Fixed baffles provided for lumps braking.</a:t>
            </a:r>
          </a:p>
          <a:p>
            <a:pPr>
              <a:lnSpc>
                <a:spcPct val="150000"/>
              </a:lnSpc>
              <a:buFont typeface="Wingdings" pitchFamily="2" charset="2"/>
              <a:buChar char="Ø"/>
            </a:pPr>
            <a:r>
              <a:rPr lang="en-US" dirty="0" smtClean="0"/>
              <a:t>Electric controls panel with cycle time.</a:t>
            </a:r>
            <a:endParaRPr lang="en-US" dirty="0"/>
          </a:p>
        </p:txBody>
      </p:sp>
      <p:sp>
        <p:nvSpPr>
          <p:cNvPr id="6" name="TextBox 5"/>
          <p:cNvSpPr txBox="1"/>
          <p:nvPr/>
        </p:nvSpPr>
        <p:spPr>
          <a:xfrm>
            <a:off x="228600" y="6780200"/>
            <a:ext cx="6324600" cy="2169825"/>
          </a:xfrm>
          <a:prstGeom prst="rect">
            <a:avLst/>
          </a:prstGeom>
          <a:noFill/>
        </p:spPr>
        <p:txBody>
          <a:bodyPr wrap="square" rtlCol="0">
            <a:spAutoFit/>
          </a:bodyPr>
          <a:lstStyle/>
          <a:p>
            <a:pPr>
              <a:lnSpc>
                <a:spcPct val="150000"/>
              </a:lnSpc>
              <a:buFont typeface="Wingdings" pitchFamily="2" charset="2"/>
              <a:buChar char="Ø"/>
            </a:pPr>
            <a:r>
              <a:rPr lang="en-US" dirty="0" smtClean="0"/>
              <a:t>It is efficient for mixing powders of different densities.</a:t>
            </a:r>
          </a:p>
          <a:p>
            <a:pPr>
              <a:lnSpc>
                <a:spcPct val="150000"/>
              </a:lnSpc>
              <a:buFont typeface="Wingdings" pitchFamily="2" charset="2"/>
              <a:buChar char="Ø"/>
            </a:pPr>
            <a:r>
              <a:rPr lang="en-US" dirty="0" smtClean="0"/>
              <a:t> Material is loaded and emptying is done through same port.</a:t>
            </a:r>
          </a:p>
          <a:p>
            <a:pPr>
              <a:lnSpc>
                <a:spcPct val="150000"/>
              </a:lnSpc>
              <a:buFont typeface="Wingdings" pitchFamily="2" charset="2"/>
              <a:buChar char="Ø"/>
            </a:pPr>
            <a:r>
              <a:rPr lang="en-US" dirty="0" smtClean="0"/>
              <a:t> Mixing occurs due to tumbling motion</a:t>
            </a:r>
          </a:p>
          <a:p>
            <a:pPr>
              <a:lnSpc>
                <a:spcPct val="150000"/>
              </a:lnSpc>
              <a:buFont typeface="Wingdings" pitchFamily="2" charset="2"/>
              <a:buChar char="Ø"/>
            </a:pPr>
            <a:r>
              <a:rPr lang="en-US" dirty="0" smtClean="0"/>
              <a:t> The rate of rotation should be optimum depending upon the size, shape  </a:t>
            </a:r>
          </a:p>
          <a:p>
            <a:pPr>
              <a:lnSpc>
                <a:spcPct val="150000"/>
              </a:lnSpc>
            </a:pPr>
            <a:r>
              <a:rPr lang="en-US" dirty="0" smtClean="0"/>
              <a:t>     of the tumbler and nature of the material to be mixed.</a:t>
            </a:r>
            <a:endParaRPr lang="en-US" b="1" dirty="0"/>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04800" y="64770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13" name="TextBox 12"/>
          <p:cNvSpPr txBox="1"/>
          <p:nvPr/>
        </p:nvSpPr>
        <p:spPr>
          <a:xfrm>
            <a:off x="228600" y="304800"/>
            <a:ext cx="1905000" cy="400110"/>
          </a:xfrm>
          <a:prstGeom prst="rect">
            <a:avLst/>
          </a:prstGeom>
          <a:noFill/>
        </p:spPr>
        <p:txBody>
          <a:bodyPr wrap="square" rtlCol="0">
            <a:spAutoFit/>
          </a:bodyPr>
          <a:lstStyle/>
          <a:p>
            <a:r>
              <a:rPr lang="en-US" sz="2000" b="1" dirty="0" smtClean="0"/>
              <a:t>Silent </a:t>
            </a:r>
            <a:r>
              <a:rPr lang="en-US" sz="2000" b="1" u="sng" dirty="0" smtClean="0"/>
              <a:t>Features</a:t>
            </a:r>
            <a:r>
              <a:rPr lang="en-US" sz="2000" b="1" dirty="0" smtClean="0"/>
              <a:t> : </a:t>
            </a:r>
            <a:endParaRPr lang="en-US"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4098" name="Picture 2"/>
          <p:cNvPicPr>
            <a:picLocks noChangeAspect="1" noChangeArrowheads="1"/>
          </p:cNvPicPr>
          <p:nvPr/>
        </p:nvPicPr>
        <p:blipFill>
          <a:blip r:embed="rId2"/>
          <a:srcRect/>
          <a:stretch>
            <a:fillRect/>
          </a:stretch>
        </p:blipFill>
        <p:spPr bwMode="auto">
          <a:xfrm>
            <a:off x="152400" y="914400"/>
            <a:ext cx="6478942" cy="2971800"/>
          </a:xfrm>
          <a:prstGeom prst="rect">
            <a:avLst/>
          </a:prstGeom>
          <a:noFill/>
          <a:ln w="9525">
            <a:noFill/>
            <a:miter lim="800000"/>
            <a:headEnd/>
            <a:tailEnd/>
          </a:ln>
          <a:effectLst/>
        </p:spPr>
      </p:pic>
      <p:pic>
        <p:nvPicPr>
          <p:cNvPr id="15" name="Picture 2"/>
          <p:cNvPicPr>
            <a:picLocks noChangeAspect="1" noChangeArrowheads="1"/>
          </p:cNvPicPr>
          <p:nvPr/>
        </p:nvPicPr>
        <p:blipFill>
          <a:blip r:embed="rId3"/>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7700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470</TotalTime>
  <Words>417</Words>
  <Application>Microsoft Office PowerPoint</Application>
  <PresentationFormat>On-screen Show (4:3)</PresentationFormat>
  <Paragraphs>36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61</cp:revision>
  <dcterms:created xsi:type="dcterms:W3CDTF">2006-08-16T00:00:00Z</dcterms:created>
  <dcterms:modified xsi:type="dcterms:W3CDTF">2020-03-13T06:13:48Z</dcterms:modified>
</cp:coreProperties>
</file>